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85" r:id="rId3"/>
    <p:sldId id="277" r:id="rId4"/>
    <p:sldId id="286" r:id="rId5"/>
    <p:sldId id="288" r:id="rId6"/>
    <p:sldId id="289" r:id="rId7"/>
    <p:sldId id="290" r:id="rId8"/>
    <p:sldId id="287" r:id="rId9"/>
    <p:sldId id="291" r:id="rId10"/>
    <p:sldId id="292" r:id="rId11"/>
    <p:sldId id="284" r:id="rId12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Tmavý styl 2 – zvýraznění 3/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Tmavý styl 2 – zvýraznění 5/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4C1A8A3-306A-4EB7-A6B1-4F7E0EB9C5D6}" styleName="Střední styl 3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CBB7B-38FB-4D5D-836E-E4B982288A4A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79696-B589-462D-87E6-91F87E37BF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598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49002-4F12-4EA2-870C-6CEFDF1ED60E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39838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572C4-E542-4FD7-917D-2C63BCF468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540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2460" indent="-289408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7630" indent="-231526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0683" indent="-231526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3735" indent="-231526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6787" indent="-2315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839" indent="-2315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72891" indent="-2315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35943" indent="-2315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AC7FDCF-A679-4B67-A8F1-063D8DEA9A96}" type="slidenum">
              <a:rPr lang="cs-CZ" altLang="cs-CZ"/>
              <a:pPr algn="r" eaLnBrk="1" hangingPunct="1"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61943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7BA9-61B6-41A2-8EB1-12CD7E8B41B9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12F1-1BAC-4455-AA9F-0C69A0E62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24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7BA9-61B6-41A2-8EB1-12CD7E8B41B9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12F1-1BAC-4455-AA9F-0C69A0E62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66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7BA9-61B6-41A2-8EB1-12CD7E8B41B9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12F1-1BAC-4455-AA9F-0C69A0E62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264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7BA9-61B6-41A2-8EB1-12CD7E8B41B9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12F1-1BAC-4455-AA9F-0C69A0E62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5236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7BA9-61B6-41A2-8EB1-12CD7E8B41B9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12F1-1BAC-4455-AA9F-0C69A0E62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8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7BA9-61B6-41A2-8EB1-12CD7E8B41B9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12F1-1BAC-4455-AA9F-0C69A0E62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137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7BA9-61B6-41A2-8EB1-12CD7E8B41B9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12F1-1BAC-4455-AA9F-0C69A0E62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3276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7BA9-61B6-41A2-8EB1-12CD7E8B41B9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12F1-1BAC-4455-AA9F-0C69A0E62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7610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7BA9-61B6-41A2-8EB1-12CD7E8B41B9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12F1-1BAC-4455-AA9F-0C69A0E62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48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7BA9-61B6-41A2-8EB1-12CD7E8B41B9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12F1-1BAC-4455-AA9F-0C69A0E62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8417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7BA9-61B6-41A2-8EB1-12CD7E8B41B9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12F1-1BAC-4455-AA9F-0C69A0E62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397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F7BA9-61B6-41A2-8EB1-12CD7E8B41B9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512F1-1BAC-4455-AA9F-0C69A0E62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233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-bohdanecsko.cz/" TargetMode="External"/><Relationship Id="rId2" Type="http://schemas.openxmlformats.org/officeDocument/2006/relationships/hyperlink" Target="mailto:info@mas-bohdanecsko.cz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jpeg"/><Relationship Id="rId5" Type="http://schemas.openxmlformats.org/officeDocument/2006/relationships/image" Target="../media/image2.jpeg"/><Relationship Id="rId4" Type="http://schemas.openxmlformats.org/officeDocument/2006/relationships/hyperlink" Target="http://www.facebook.com/bohdanecsko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s-bohdanecsko.cz/7-vyzva-irop-bezpecnost-v-obcich/ms-2283/p1=2283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-375458" y="1084705"/>
            <a:ext cx="11729258" cy="3619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l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sz="4800" b="1" dirty="0"/>
              <a:t>Informační seminář pro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cs-CZ" sz="4800" b="1" dirty="0"/>
              <a:t>žadatele a příjemce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cs-CZ" altLang="cs-CZ" sz="4000" dirty="0"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4000" dirty="0">
                <a:cs typeface="Arial" panose="020B0604020202020204" pitchFamily="34" charset="0"/>
              </a:rPr>
              <a:t>7</a:t>
            </a:r>
            <a:r>
              <a:rPr lang="cs-CZ" altLang="cs-CZ" sz="4000" dirty="0" smtClean="0">
                <a:cs typeface="Arial" panose="020B0604020202020204" pitchFamily="34" charset="0"/>
              </a:rPr>
              <a:t>. </a:t>
            </a:r>
            <a:r>
              <a:rPr lang="cs-CZ" altLang="cs-CZ" sz="4000" dirty="0">
                <a:cs typeface="Arial" panose="020B0604020202020204" pitchFamily="34" charset="0"/>
              </a:rPr>
              <a:t>výzva MAS Bohdanečsko – IROP –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4000" dirty="0">
                <a:cs typeface="Arial" panose="020B0604020202020204" pitchFamily="34" charset="0"/>
              </a:rPr>
              <a:t>    Bezpečnost v </a:t>
            </a:r>
            <a:r>
              <a:rPr lang="cs-CZ" altLang="cs-CZ" sz="4000" dirty="0" smtClean="0">
                <a:cs typeface="Arial" panose="020B0604020202020204" pitchFamily="34" charset="0"/>
              </a:rPr>
              <a:t>obcích</a:t>
            </a:r>
            <a:endParaRPr lang="cs-CZ" altLang="cs-CZ" sz="4000" dirty="0"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cs-CZ" altLang="cs-CZ" sz="4000" dirty="0"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4000" dirty="0" smtClean="0">
                <a:cs typeface="Arial" panose="020B0604020202020204" pitchFamily="34" charset="0"/>
              </a:rPr>
              <a:t>2. 10. 2020, </a:t>
            </a:r>
            <a:r>
              <a:rPr lang="cs-CZ" altLang="cs-CZ" sz="4000" dirty="0">
                <a:cs typeface="Arial" panose="020B0604020202020204" pitchFamily="34" charset="0"/>
              </a:rPr>
              <a:t>Lázně </a:t>
            </a:r>
            <a:r>
              <a:rPr lang="cs-CZ" altLang="cs-CZ" sz="4000" dirty="0" smtClean="0">
                <a:cs typeface="Arial" panose="020B0604020202020204" pitchFamily="34" charset="0"/>
              </a:rPr>
              <a:t>Bohdaneč</a:t>
            </a:r>
            <a:endParaRPr lang="cs-CZ" altLang="cs-CZ" sz="4000" dirty="0">
              <a:cs typeface="Arial" panose="020B0604020202020204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69F8-04E2-4135-A1FF-EA815BC2DF6C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pic>
        <p:nvPicPr>
          <p:cNvPr id="4" name="Obrázek 3" descr="\\nt1\O\Loga 2014_2020\IROP\Logolinky\RGB\JPG\IROP_CZ_RO_B_C RGB_malý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870" y="5625266"/>
            <a:ext cx="6174557" cy="1096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 descr="mas_bohdanecsko_rgb.jpg"/>
          <p:cNvPicPr/>
          <p:nvPr/>
        </p:nvPicPr>
        <p:blipFill>
          <a:blip r:embed="rId4"/>
          <a:stretch>
            <a:fillRect/>
          </a:stretch>
        </p:blipFill>
        <p:spPr>
          <a:xfrm>
            <a:off x="10691812" y="163329"/>
            <a:ext cx="132397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59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6760" y="283931"/>
            <a:ext cx="10515600" cy="1325563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Kritéria věcného hodnocení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9268354"/>
              </p:ext>
            </p:extLst>
          </p:nvPr>
        </p:nvGraphicFramePr>
        <p:xfrm>
          <a:off x="746760" y="1335174"/>
          <a:ext cx="10226040" cy="173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11887">
                  <a:extLst>
                    <a:ext uri="{9D8B030D-6E8A-4147-A177-3AD203B41FA5}">
                      <a16:colId xmlns:a16="http://schemas.microsoft.com/office/drawing/2014/main" val="427939908"/>
                    </a:ext>
                  </a:extLst>
                </a:gridCol>
                <a:gridCol w="1014153">
                  <a:extLst>
                    <a:ext uri="{9D8B030D-6E8A-4147-A177-3AD203B41FA5}">
                      <a16:colId xmlns:a16="http://schemas.microsoft.com/office/drawing/2014/main" val="647988703"/>
                    </a:ext>
                  </a:extLst>
                </a:gridCol>
              </a:tblGrid>
              <a:tr h="42712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cs-CZ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Maximální</a:t>
                      </a:r>
                      <a:r>
                        <a:rPr lang="cs-CZ" sz="2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počet získaných bodů:</a:t>
                      </a:r>
                      <a:endParaRPr lang="cs-CZ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 </a:t>
                      </a:r>
                      <a:r>
                        <a:rPr lang="cs-CZ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cs-CZ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2231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cs-CZ" sz="2400" b="1" dirty="0" smtClean="0"/>
                        <a:t>Minimální bodová hranice pro podpoření projektu:</a:t>
                      </a:r>
                      <a:endParaRPr lang="cs-CZ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 </a:t>
                      </a:r>
                      <a:r>
                        <a:rPr lang="cs-CZ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cs-CZ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825097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cs-CZ" sz="2400" dirty="0" smtClean="0"/>
                        <a:t>Stejný bodový zisk projektů: </a:t>
                      </a:r>
                      <a:r>
                        <a:rPr lang="cs-CZ" sz="2400" b="1" dirty="0" smtClean="0"/>
                        <a:t>Rozhoduje čas podání žádosti</a:t>
                      </a:r>
                      <a:r>
                        <a:rPr lang="cs-CZ" sz="2400" dirty="0" smtClean="0"/>
                        <a:t>. Zvýhodněn je žadatel s dřívějším datem a časem podání Žádosti o podporu.</a:t>
                      </a:r>
                      <a:endParaRPr lang="cs-CZ" sz="2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cs-CZ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4712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56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Kontakty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924309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400" dirty="0"/>
              <a:t>Kancelář: </a:t>
            </a:r>
            <a:r>
              <a:rPr lang="cs-CZ" sz="2400" b="1" dirty="0"/>
              <a:t>Šípkova 47, Lázně </a:t>
            </a:r>
            <a:r>
              <a:rPr lang="cs-CZ" sz="2400" b="1" dirty="0" smtClean="0"/>
              <a:t>Bohdaneč</a:t>
            </a:r>
          </a:p>
          <a:p>
            <a:pPr marL="0" indent="0" algn="ctr">
              <a:buNone/>
            </a:pPr>
            <a:endParaRPr lang="cs-CZ" sz="1000" dirty="0"/>
          </a:p>
          <a:p>
            <a:pPr marL="0" indent="0" algn="ctr">
              <a:buNone/>
            </a:pPr>
            <a:r>
              <a:rPr lang="cs-CZ" sz="2400" dirty="0"/>
              <a:t>Ing. Daniela </a:t>
            </a:r>
            <a:r>
              <a:rPr lang="cs-CZ" sz="2400" dirty="0" smtClean="0"/>
              <a:t>Dvořáková</a:t>
            </a:r>
            <a:endParaRPr lang="cs-CZ" sz="2400" dirty="0"/>
          </a:p>
          <a:p>
            <a:pPr marL="0" indent="0" algn="ctr">
              <a:buNone/>
            </a:pPr>
            <a:r>
              <a:rPr lang="cs-CZ" sz="2400" dirty="0"/>
              <a:t>tel: 732 881 </a:t>
            </a:r>
            <a:r>
              <a:rPr lang="cs-CZ" sz="2400" dirty="0" smtClean="0"/>
              <a:t>851</a:t>
            </a:r>
          </a:p>
          <a:p>
            <a:pPr marL="0" indent="0" algn="ctr">
              <a:buNone/>
            </a:pPr>
            <a:r>
              <a:rPr lang="cs-CZ" sz="2400" dirty="0" err="1" smtClean="0">
                <a:hlinkClick r:id="rId2"/>
              </a:rPr>
              <a:t>info</a:t>
            </a:r>
            <a:r>
              <a:rPr lang="en-US" sz="2400" dirty="0">
                <a:hlinkClick r:id="rId2"/>
              </a:rPr>
              <a:t>@</a:t>
            </a:r>
            <a:r>
              <a:rPr lang="cs-CZ" sz="2400" dirty="0">
                <a:hlinkClick r:id="rId2"/>
              </a:rPr>
              <a:t>mas-</a:t>
            </a:r>
            <a:r>
              <a:rPr lang="cs-CZ" sz="2400" dirty="0" err="1">
                <a:hlinkClick r:id="rId2"/>
              </a:rPr>
              <a:t>bohdanecsko</a:t>
            </a:r>
            <a:r>
              <a:rPr lang="en-US" sz="2400" dirty="0" smtClean="0">
                <a:hlinkClick r:id="rId2"/>
              </a:rPr>
              <a:t>.</a:t>
            </a:r>
            <a:r>
              <a:rPr lang="en-US" sz="2400" dirty="0" err="1" smtClean="0">
                <a:hlinkClick r:id="rId2"/>
              </a:rPr>
              <a:t>cz</a:t>
            </a:r>
            <a:endParaRPr lang="cs-CZ" dirty="0"/>
          </a:p>
          <a:p>
            <a:pPr marL="381000" lvl="1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2400" b="1" dirty="0">
                <a:hlinkClick r:id="rId3"/>
              </a:rPr>
              <a:t>www.mas-bohdanecsko.cz</a:t>
            </a:r>
            <a:endParaRPr lang="cs-CZ" sz="2400" b="1" dirty="0"/>
          </a:p>
          <a:p>
            <a:pPr marL="0" indent="0" algn="ctr">
              <a:buNone/>
            </a:pPr>
            <a:r>
              <a:rPr lang="cs-CZ" sz="2400" b="1" dirty="0">
                <a:hlinkClick r:id="rId4"/>
              </a:rPr>
              <a:t>www.facebook.com/bohdanecsko</a:t>
            </a:r>
            <a:endParaRPr lang="cs-CZ" sz="2400" b="1" dirty="0"/>
          </a:p>
        </p:txBody>
      </p:sp>
      <p:pic>
        <p:nvPicPr>
          <p:cNvPr id="8" name="Obrázek 7" descr="mas_bohdanecsko_rgb.jpg"/>
          <p:cNvPicPr/>
          <p:nvPr/>
        </p:nvPicPr>
        <p:blipFill>
          <a:blip r:embed="rId5"/>
          <a:stretch>
            <a:fillRect/>
          </a:stretch>
        </p:blipFill>
        <p:spPr>
          <a:xfrm>
            <a:off x="10775630" y="80559"/>
            <a:ext cx="1323975" cy="685800"/>
          </a:xfrm>
          <a:prstGeom prst="rect">
            <a:avLst/>
          </a:prstGeom>
        </p:spPr>
      </p:pic>
      <p:pic>
        <p:nvPicPr>
          <p:cNvPr id="5" name="Obrázek 4" descr="\\nt1\O\Loga 2014_2020\IROP\Logolinky\RGB\JPG\IROP_CZ_RO_B_C RGB_malý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870" y="5625266"/>
            <a:ext cx="6174557" cy="10962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373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3385" y="518348"/>
            <a:ext cx="10515600" cy="1325563"/>
          </a:xfrm>
        </p:spPr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7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.výzva</a:t>
            </a:r>
            <a:r>
              <a:rPr lang="cs-CZ" dirty="0" smtClean="0"/>
              <a:t>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– IROP – Bezpečnost v obcích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93890009"/>
              </p:ext>
            </p:extLst>
          </p:nvPr>
        </p:nvGraphicFramePr>
        <p:xfrm>
          <a:off x="888076" y="1497734"/>
          <a:ext cx="10515600" cy="5064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44338">
                  <a:extLst>
                    <a:ext uri="{9D8B030D-6E8A-4147-A177-3AD203B41FA5}">
                      <a16:colId xmlns:a16="http://schemas.microsoft.com/office/drawing/2014/main" val="427939908"/>
                    </a:ext>
                  </a:extLst>
                </a:gridCol>
                <a:gridCol w="7671262">
                  <a:extLst>
                    <a:ext uri="{9D8B030D-6E8A-4147-A177-3AD203B41FA5}">
                      <a16:colId xmlns:a16="http://schemas.microsoft.com/office/drawing/2014/main" val="40414820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Příjem žádostí: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1.</a:t>
                      </a:r>
                      <a:r>
                        <a:rPr lang="cs-CZ" baseline="0" dirty="0" smtClean="0"/>
                        <a:t> 10. – 31. 10. 2020</a:t>
                      </a:r>
                      <a:endParaRPr lang="cs-CZ" dirty="0" smtClean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1317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Alokace: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870 217 Kč </a:t>
                      </a:r>
                      <a:r>
                        <a:rPr lang="cs-CZ" dirty="0" smtClean="0"/>
                        <a:t>(CZV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2683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Míra podpory: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95</a:t>
                      </a:r>
                      <a:r>
                        <a:rPr lang="cs-CZ" baseline="0" dirty="0" smtClean="0"/>
                        <a:t> %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241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Min. CZV </a:t>
                      </a:r>
                      <a:r>
                        <a:rPr lang="cs-CZ" baseline="0" dirty="0" smtClean="0"/>
                        <a:t>(omezení):</a:t>
                      </a:r>
                      <a:endParaRPr lang="cs-CZ" dirty="0" smtClean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</a:t>
                      </a:r>
                      <a:r>
                        <a:rPr lang="cs-CZ" baseline="0" dirty="0" smtClean="0"/>
                        <a:t> 000 Kč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1327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Max. CZV </a:t>
                      </a:r>
                      <a:r>
                        <a:rPr lang="cs-CZ" baseline="0" dirty="0" smtClean="0"/>
                        <a:t>(omezení):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není</a:t>
                      </a:r>
                      <a:r>
                        <a:rPr lang="cs-CZ" baseline="0" dirty="0" smtClean="0"/>
                        <a:t>, omezeno alokací výzvy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139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Oprávnění</a:t>
                      </a:r>
                      <a:r>
                        <a:rPr lang="cs-CZ" baseline="0" dirty="0" smtClean="0"/>
                        <a:t> žadatelé: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cs-CZ" sz="1800" dirty="0" smtClean="0"/>
                        <a:t>Obce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cs-CZ" sz="1800" dirty="0" smtClean="0"/>
                        <a:t>Organizace zřizované nebo zakládané obcemi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cs-CZ" sz="1800" dirty="0" smtClean="0"/>
                        <a:t>Dobrovolné svazky obcí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cs-CZ" sz="1800" dirty="0" smtClean="0"/>
                        <a:t>Organizace zřizované nebo zakládané DSO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326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Specifická pravidla: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Verze </a:t>
                      </a:r>
                      <a:r>
                        <a:rPr lang="cs-CZ" dirty="0" smtClean="0"/>
                        <a:t>1.4 </a:t>
                      </a:r>
                      <a:r>
                        <a:rPr lang="cs-CZ" dirty="0" smtClean="0"/>
                        <a:t>(platnost</a:t>
                      </a:r>
                      <a:r>
                        <a:rPr lang="cs-CZ" baseline="0" dirty="0" smtClean="0"/>
                        <a:t> od </a:t>
                      </a:r>
                      <a:r>
                        <a:rPr lang="cs-CZ" baseline="0" dirty="0" smtClean="0"/>
                        <a:t>8.10.2019)</a:t>
                      </a:r>
                      <a:endParaRPr lang="cs-CZ" baseline="0" dirty="0" smtClean="0"/>
                    </a:p>
                    <a:p>
                      <a:r>
                        <a:rPr lang="cs-CZ" baseline="0" dirty="0" smtClean="0"/>
                        <a:t>Aktivita 3.4 – Bezpečnost dopravy (str. </a:t>
                      </a:r>
                      <a:r>
                        <a:rPr lang="cs-CZ" baseline="0" dirty="0" smtClean="0"/>
                        <a:t>64-80)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7382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Obecná pravidla: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verze 1.13, platnost od 15.10.2019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256498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Do</a:t>
                      </a:r>
                      <a:r>
                        <a:rPr lang="cs-CZ" baseline="0" dirty="0" smtClean="0"/>
                        <a:t> vydání právního aktu se ž</a:t>
                      </a:r>
                      <a:r>
                        <a:rPr lang="cs-CZ" dirty="0" smtClean="0"/>
                        <a:t>adatel řídí Obecnými a Specifickými pravidly ve znění platném ke dni vyhlášení výzvy.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831008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Od vydání právního aktu se příjemce řídí vždy aktuální verzí Obecných a Specifických pravidel.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689303"/>
                  </a:ext>
                </a:extLst>
              </a:tr>
            </a:tbl>
          </a:graphicData>
        </a:graphic>
      </p:graphicFrame>
      <p:pic>
        <p:nvPicPr>
          <p:cNvPr id="6" name="Obrázek 5" descr="\\nt1\O\Loga 2014_2020\IROP\Logolinky\RGB\JPG\IROP_CZ_RO_B_C RGB_malý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0633" y="0"/>
            <a:ext cx="5051367" cy="8645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201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6760" y="500062"/>
            <a:ext cx="10515600" cy="1325563"/>
          </a:xfrm>
        </p:spPr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7.výzva</a:t>
            </a:r>
            <a:r>
              <a:rPr lang="cs-CZ" dirty="0"/>
              <a:t>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– IROP – Bezpečnost v obcích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30719006"/>
              </p:ext>
            </p:extLst>
          </p:nvPr>
        </p:nvGraphicFramePr>
        <p:xfrm>
          <a:off x="746760" y="1609494"/>
          <a:ext cx="10515600" cy="5034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44338">
                  <a:extLst>
                    <a:ext uri="{9D8B030D-6E8A-4147-A177-3AD203B41FA5}">
                      <a16:colId xmlns:a16="http://schemas.microsoft.com/office/drawing/2014/main" val="427939908"/>
                    </a:ext>
                  </a:extLst>
                </a:gridCol>
                <a:gridCol w="7671262">
                  <a:extLst>
                    <a:ext uri="{9D8B030D-6E8A-4147-A177-3AD203B41FA5}">
                      <a16:colId xmlns:a16="http://schemas.microsoft.com/office/drawing/2014/main" val="40414820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Zahájení</a:t>
                      </a:r>
                      <a:r>
                        <a:rPr lang="cs-CZ" baseline="0" dirty="0" smtClean="0"/>
                        <a:t> realizace projektu: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od 1. 1. 2014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2231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Ukončení realizace projektu: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</a:t>
                      </a:r>
                      <a:r>
                        <a:rPr lang="cs-CZ" baseline="0" dirty="0" smtClean="0"/>
                        <a:t> 30 .6. 2023</a:t>
                      </a:r>
                    </a:p>
                    <a:p>
                      <a:r>
                        <a:rPr lang="cs-CZ" baseline="0" dirty="0" smtClean="0"/>
                        <a:t>Uzavřeny všechny aktivity projektu</a:t>
                      </a:r>
                    </a:p>
                    <a:p>
                      <a:r>
                        <a:rPr lang="cs-CZ" u="sng" baseline="0" dirty="0" smtClean="0"/>
                        <a:t>Doložení:</a:t>
                      </a:r>
                      <a:r>
                        <a:rPr lang="cs-CZ" baseline="0" dirty="0" smtClean="0"/>
                        <a:t> fotodokumentace, protokol o předání a převzetí díla.</a:t>
                      </a:r>
                    </a:p>
                    <a:p>
                      <a:r>
                        <a:rPr lang="cs-CZ" baseline="0" dirty="0" smtClean="0"/>
                        <a:t>Pozor na soulad data podpisu protokolu s termínem ukončením projektu uvedeným v Rozhodnutí o poskytnutí dotace.</a:t>
                      </a:r>
                    </a:p>
                    <a:p>
                      <a:r>
                        <a:rPr lang="cs-CZ" baseline="0" dirty="0" smtClean="0"/>
                        <a:t>Kolaudační souhlas/rozhodnutí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253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Poměr</a:t>
                      </a:r>
                      <a:r>
                        <a:rPr lang="cs-CZ" baseline="0" dirty="0" smtClean="0"/>
                        <a:t> CZV</a:t>
                      </a:r>
                    </a:p>
                    <a:p>
                      <a:r>
                        <a:rPr lang="cs-CZ" dirty="0" smtClean="0"/>
                        <a:t>Hlavní aktivity:</a:t>
                      </a:r>
                    </a:p>
                    <a:p>
                      <a:r>
                        <a:rPr lang="cs-CZ" dirty="0" smtClean="0"/>
                        <a:t>Vedlejší aktivity: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85</a:t>
                      </a:r>
                      <a:r>
                        <a:rPr lang="cs-CZ" baseline="0" dirty="0" smtClean="0"/>
                        <a:t> %</a:t>
                      </a:r>
                    </a:p>
                    <a:p>
                      <a:r>
                        <a:rPr lang="cs-CZ" baseline="0" dirty="0" smtClean="0"/>
                        <a:t>15 %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8250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Hlavní aktivity: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Font typeface="Wingdings" panose="05000000000000000000" pitchFamily="2" charset="2"/>
                        <a:buChar char="§"/>
                      </a:pPr>
                      <a:r>
                        <a:rPr lang="cs-CZ" dirty="0" smtClean="0"/>
                        <a:t>rekonstrukce, modernizace a výstavba chodníků a přechodů pro chodce, přístup k zastávkám veřejné dopravy, </a:t>
                      </a:r>
                    </a:p>
                    <a:p>
                      <a:pPr lvl="0">
                        <a:buFont typeface="Wingdings" panose="05000000000000000000" pitchFamily="2" charset="2"/>
                        <a:buChar char="§"/>
                      </a:pPr>
                      <a:r>
                        <a:rPr lang="cs-CZ" dirty="0" smtClean="0"/>
                        <a:t>lávky, podchody atp., </a:t>
                      </a:r>
                    </a:p>
                    <a:p>
                      <a:pPr lvl="0">
                        <a:buFont typeface="Wingdings" panose="05000000000000000000" pitchFamily="2" charset="2"/>
                        <a:buChar char="§"/>
                      </a:pPr>
                      <a:r>
                        <a:rPr lang="cs-CZ" dirty="0" smtClean="0"/>
                        <a:t>prvky zvyšující bezpečnost dopravy (bezpečnostní opatření, veřejné osvětlení, prvky inteligentních dopravních systémů) atp. </a:t>
                      </a:r>
                    </a:p>
                    <a:p>
                      <a:pPr lvl="0">
                        <a:buFont typeface="Wingdings" panose="05000000000000000000" pitchFamily="2" charset="2"/>
                        <a:buChar char="§"/>
                      </a:pPr>
                      <a:r>
                        <a:rPr lang="cs-CZ" dirty="0" smtClean="0"/>
                        <a:t>zmírňující</a:t>
                      </a:r>
                      <a:r>
                        <a:rPr lang="cs-CZ" baseline="0" dirty="0" smtClean="0"/>
                        <a:t> a kompenzační opatření pro minimalizaci negativních vlivů na ŽP (např. zeleň)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6158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40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6760" y="500062"/>
            <a:ext cx="10515600" cy="1325563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Povinné přílohy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39653315"/>
              </p:ext>
            </p:extLst>
          </p:nvPr>
        </p:nvGraphicFramePr>
        <p:xfrm>
          <a:off x="746760" y="1609494"/>
          <a:ext cx="10515600" cy="4937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427939908"/>
                    </a:ext>
                  </a:extLst>
                </a:gridCol>
              </a:tblGrid>
              <a:tr h="427124">
                <a:tc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Studie proveditelnosti </a:t>
                      </a:r>
                      <a:br>
                        <a:rPr lang="cs-CZ" sz="2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cs-CZ" sz="2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cs-CZ" sz="24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upravená o požadavky MAS – pro účely věcného hodnocení doplněny žlutě vyznačené </a:t>
                      </a:r>
                      <a:r>
                        <a:rPr lang="cs-CZ" sz="24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body - </a:t>
                      </a:r>
                      <a:r>
                        <a:rPr lang="cs-CZ" sz="24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2"/>
                        </a:rPr>
                        <a:t>http://www.mas-bohdanecsko.cz/7-vyzva-irop-bezpecnost-v-obcich/ms-2283/p1=2283</a:t>
                      </a:r>
                      <a:r>
                        <a:rPr lang="cs-CZ" sz="24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 </a:t>
                      </a:r>
                      <a:endParaRPr lang="cs-CZ" sz="24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2231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Karta souladu projektu s principy udržitelné </a:t>
                      </a:r>
                      <a:r>
                        <a:rPr lang="cs-CZ" sz="2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mobility (příloha</a:t>
                      </a:r>
                      <a:r>
                        <a:rPr lang="cs-CZ" sz="24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5 SP)</a:t>
                      </a:r>
                      <a:endParaRPr lang="nl-NL" sz="24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253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Územní rozhodnutí nebo územní souhlas nebo veřejnoprávní smlouva nahrazující územní řízení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8250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Žádost o stavební povolení nebo ohlášení, případně stavební povolení nebo souhlas s provedením ohlášeného stavebního záměru nebo veřejnoprávní smlouva nahrazující stavební povolení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6158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Projektová dokumentace pro vydání stavebního povolení nebo pro ohlášení stavby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1913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Položkový rozpočet stavby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0874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90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6760" y="500062"/>
            <a:ext cx="10515600" cy="1325563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Studie proveditelnosti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60534381"/>
              </p:ext>
            </p:extLst>
          </p:nvPr>
        </p:nvGraphicFramePr>
        <p:xfrm>
          <a:off x="746760" y="1609494"/>
          <a:ext cx="9037320" cy="521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37320">
                  <a:extLst>
                    <a:ext uri="{9D8B030D-6E8A-4147-A177-3AD203B41FA5}">
                      <a16:colId xmlns:a16="http://schemas.microsoft.com/office/drawing/2014/main" val="427939908"/>
                    </a:ext>
                  </a:extLst>
                </a:gridCol>
              </a:tblGrid>
              <a:tr h="427124">
                <a:tc>
                  <a:txBody>
                    <a:bodyPr/>
                    <a:lstStyle/>
                    <a:p>
                      <a:r>
                        <a:rPr lang="cs-CZ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doplněná osnova MAS (zveřejněna</a:t>
                      </a:r>
                      <a:r>
                        <a:rPr lang="cs-CZ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 web. stránkách MAS k 6. výzvě)</a:t>
                      </a:r>
                      <a:endParaRPr lang="cs-CZ" sz="2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2231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- Žlutě vyznačené doplněné</a:t>
                      </a:r>
                      <a:r>
                        <a:rPr lang="cs-CZ" sz="2400" baseline="0" dirty="0" smtClean="0"/>
                        <a:t> body MAS pro účely hodnocení MAS</a:t>
                      </a:r>
                      <a:endParaRPr lang="cs-CZ" sz="2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253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cs-CZ" sz="2400" u="sng" dirty="0" smtClean="0"/>
                        <a:t>kap. 2 Podrobný popis projektu:</a:t>
                      </a:r>
                    </a:p>
                    <a:p>
                      <a:pPr marL="800100" lvl="1" indent="-342900">
                        <a:buFontTx/>
                        <a:buChar char="-"/>
                      </a:pPr>
                      <a:r>
                        <a:rPr lang="cs-CZ" sz="2400" dirty="0" smtClean="0"/>
                        <a:t>soulad se SCLLD</a:t>
                      </a:r>
                    </a:p>
                    <a:p>
                      <a:pPr marL="800100" lvl="1" indent="-342900">
                        <a:buFontTx/>
                        <a:buChar char="-"/>
                      </a:pPr>
                      <a:r>
                        <a:rPr lang="cs-CZ" sz="2400" dirty="0" smtClean="0"/>
                        <a:t>intenzita</a:t>
                      </a:r>
                      <a:r>
                        <a:rPr lang="cs-CZ" sz="2400" baseline="0" dirty="0" smtClean="0"/>
                        <a:t> dopravy v místě realizace</a:t>
                      </a:r>
                    </a:p>
                    <a:p>
                      <a:pPr marL="800100" lvl="1" indent="-342900">
                        <a:buFontTx/>
                        <a:buChar char="-"/>
                      </a:pPr>
                      <a:r>
                        <a:rPr lang="cs-CZ" sz="2400" baseline="0" dirty="0" smtClean="0"/>
                        <a:t>jak realizace projektu ovlivní bezpečnost občanů (občané z 1 obce, občané z více obcí) – popis a zdůvodnění</a:t>
                      </a:r>
                    </a:p>
                    <a:p>
                      <a:pPr marL="800100" lvl="1" indent="-342900">
                        <a:buFontTx/>
                        <a:buChar char="-"/>
                      </a:pPr>
                      <a:r>
                        <a:rPr lang="cs-CZ" sz="2400" baseline="0" dirty="0" smtClean="0"/>
                        <a:t>jak realizace projektu zajistí přístup k centru obce nebo objektu občanské vybavenosti – popis a zdůvodnění</a:t>
                      </a:r>
                      <a:endParaRPr lang="cs-CZ" sz="2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8250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cs-CZ" sz="2400" u="sng" dirty="0" smtClean="0"/>
                        <a:t>kap.</a:t>
                      </a:r>
                      <a:r>
                        <a:rPr lang="cs-CZ" sz="2400" u="sng" baseline="0" dirty="0" smtClean="0"/>
                        <a:t> 6 Vliv projektu na ŽP</a:t>
                      </a:r>
                    </a:p>
                    <a:p>
                      <a:pPr marL="800100" lvl="1" indent="-342900">
                        <a:buFontTx/>
                        <a:buChar char="-"/>
                      </a:pPr>
                      <a:r>
                        <a:rPr lang="cs-CZ" sz="2400" baseline="0" dirty="0" smtClean="0"/>
                        <a:t>popis, zda bude realizované opatření vedoucí k eliminaci negativních vlivů na ŽP</a:t>
                      </a:r>
                      <a:endParaRPr lang="cs-CZ" sz="2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6158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1913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966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6760" y="186911"/>
            <a:ext cx="10515600" cy="1325563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Časté chyby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48030117"/>
              </p:ext>
            </p:extLst>
          </p:nvPr>
        </p:nvGraphicFramePr>
        <p:xfrm>
          <a:off x="746760" y="1258765"/>
          <a:ext cx="10990128" cy="5394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90128">
                  <a:extLst>
                    <a:ext uri="{9D8B030D-6E8A-4147-A177-3AD203B41FA5}">
                      <a16:colId xmlns:a16="http://schemas.microsoft.com/office/drawing/2014/main" val="427939908"/>
                    </a:ext>
                  </a:extLst>
                </a:gridCol>
              </a:tblGrid>
              <a:tr h="427124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cs-CZ" sz="2400" dirty="0" smtClean="0"/>
                        <a:t>Rozpor mezi informacemi ve Studii proveditelnosti, přílohách a žádosti o podporu</a:t>
                      </a:r>
                      <a:endParaRPr lang="cs-CZ" sz="2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2231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cs-CZ" sz="2400" dirty="0" smtClean="0"/>
                        <a:t>Nevyplněné části ve studii proveditelnosti (pozor – bude vzor doplněné osnovy SP od MAS)</a:t>
                      </a:r>
                      <a:endParaRPr lang="cs-CZ" sz="2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253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cs-CZ" sz="2400" dirty="0" smtClean="0"/>
                        <a:t>Chybějící přílohy</a:t>
                      </a:r>
                    </a:p>
                    <a:p>
                      <a:pPr marL="800100" lvl="1" indent="-342900">
                        <a:buFont typeface="Wingdings" panose="05000000000000000000" pitchFamily="2" charset="2"/>
                        <a:buChar char="§"/>
                      </a:pPr>
                      <a:r>
                        <a:rPr lang="cs-CZ" sz="2400" dirty="0" smtClean="0"/>
                        <a:t>např. nedoložení Karty souladu s principy udržitelné mobility</a:t>
                      </a:r>
                    </a:p>
                    <a:p>
                      <a:pPr marL="800100" lvl="1" indent="-342900">
                        <a:buFont typeface="Wingdings" panose="05000000000000000000" pitchFamily="2" charset="2"/>
                        <a:buChar char="§"/>
                      </a:pPr>
                      <a:r>
                        <a:rPr lang="cs-CZ" sz="2400" dirty="0" smtClean="0"/>
                        <a:t>pokud je příloha nerelevantní: nahrát dokument, kde bude napsáno např. Doklady k výkupu nemovitostí – příloha je nerelevantní</a:t>
                      </a:r>
                      <a:endParaRPr lang="cs-CZ" sz="2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8250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cs-CZ" sz="2400" dirty="0" smtClean="0"/>
                        <a:t>Nesprávné rozdělení nákladů do kategorií: </a:t>
                      </a:r>
                    </a:p>
                    <a:p>
                      <a:pPr marL="800100" lvl="1" indent="-342900">
                        <a:buFont typeface="Wingdings" panose="05000000000000000000" pitchFamily="2" charset="2"/>
                        <a:buChar char="§"/>
                      </a:pPr>
                      <a:r>
                        <a:rPr lang="cs-CZ" sz="2400" dirty="0" smtClean="0"/>
                        <a:t>způsobilé x nezpůsobilé</a:t>
                      </a:r>
                    </a:p>
                    <a:p>
                      <a:pPr marL="800100" lvl="1" indent="-342900">
                        <a:buFont typeface="Wingdings" panose="05000000000000000000" pitchFamily="2" charset="2"/>
                        <a:buChar char="§"/>
                      </a:pPr>
                      <a:r>
                        <a:rPr lang="cs-CZ" sz="2400" dirty="0" smtClean="0"/>
                        <a:t>85% hlavní aktivity x 15% vedlejší aktivity</a:t>
                      </a:r>
                      <a:endParaRPr lang="cs-CZ" sz="2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6158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cs-CZ" sz="2400" dirty="0" smtClean="0"/>
                        <a:t>Aktivity uvedené v projektu nejsou zahrnuty do rozpočtu </a:t>
                      </a:r>
                      <a:endParaRPr lang="cs-CZ" sz="2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1913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cs-CZ" sz="2400" dirty="0" smtClean="0"/>
                        <a:t>Není</a:t>
                      </a:r>
                      <a:r>
                        <a:rPr lang="cs-CZ" sz="2400" baseline="0" dirty="0" smtClean="0"/>
                        <a:t> </a:t>
                      </a:r>
                      <a:r>
                        <a:rPr lang="cs-CZ" sz="2400" dirty="0" smtClean="0"/>
                        <a:t>doložena ověřená projektová dokumentace</a:t>
                      </a:r>
                      <a:endParaRPr lang="cs-CZ" sz="2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7134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cs-CZ" sz="2400" dirty="0" smtClean="0"/>
                        <a:t>Stavební povolení není platné – uplynula lhůta 2 let od nabytí právní moci</a:t>
                      </a:r>
                      <a:endParaRPr lang="cs-CZ" sz="2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362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907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6760" y="500062"/>
            <a:ext cx="10515600" cy="1325563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Doporučení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73804357"/>
              </p:ext>
            </p:extLst>
          </p:nvPr>
        </p:nvGraphicFramePr>
        <p:xfrm>
          <a:off x="746760" y="1609494"/>
          <a:ext cx="10990128" cy="1645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90128">
                  <a:extLst>
                    <a:ext uri="{9D8B030D-6E8A-4147-A177-3AD203B41FA5}">
                      <a16:colId xmlns:a16="http://schemas.microsoft.com/office/drawing/2014/main" val="427939908"/>
                    </a:ext>
                  </a:extLst>
                </a:gridCol>
              </a:tblGrid>
              <a:tr h="427124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cs-CZ" sz="2400" dirty="0" smtClean="0"/>
                        <a:t>Nezpracovávat příliš dlouhé a složité Studie proveditelnosti. Pokud možno neopakovat informace, příp. se odkázat na kapitolu, kde je problematika již řešena</a:t>
                      </a:r>
                      <a:endParaRPr lang="cs-CZ" sz="2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2231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cs-CZ" sz="2400" dirty="0" smtClean="0"/>
                        <a:t>Žadatel by si měl ponechat kompetence do MS 2014+, nenechávat vše na zpracovateli</a:t>
                      </a:r>
                      <a:endParaRPr lang="cs-CZ" sz="2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253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048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6760" y="283931"/>
            <a:ext cx="10515600" cy="1325563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Kritéria věcného hodnocení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88035627"/>
              </p:ext>
            </p:extLst>
          </p:nvPr>
        </p:nvGraphicFramePr>
        <p:xfrm>
          <a:off x="746760" y="1335174"/>
          <a:ext cx="10226040" cy="429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11887">
                  <a:extLst>
                    <a:ext uri="{9D8B030D-6E8A-4147-A177-3AD203B41FA5}">
                      <a16:colId xmlns:a16="http://schemas.microsoft.com/office/drawing/2014/main" val="427939908"/>
                    </a:ext>
                  </a:extLst>
                </a:gridCol>
                <a:gridCol w="1014153">
                  <a:extLst>
                    <a:ext uri="{9D8B030D-6E8A-4147-A177-3AD203B41FA5}">
                      <a16:colId xmlns:a16="http://schemas.microsoft.com/office/drawing/2014/main" val="647988703"/>
                    </a:ext>
                  </a:extLst>
                </a:gridCol>
              </a:tblGrid>
              <a:tr h="42712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viz. příloha č. 2 výzvy</a:t>
                      </a:r>
                      <a:endParaRPr lang="cs-CZ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max.</a:t>
                      </a:r>
                      <a:endParaRPr lang="cs-CZ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5559392"/>
                  </a:ext>
                </a:extLst>
              </a:tr>
              <a:tr h="427124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ü"/>
                      </a:pPr>
                      <a:r>
                        <a:rPr lang="cs-CZ" sz="2400" b="1" dirty="0" smtClean="0"/>
                        <a:t>Šetrnost realizace projektu k životnímu prostředí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cs-CZ" sz="2400" dirty="0" smtClean="0"/>
                        <a:t>popsat do kap. 6 Vliv projektu na ŽP (SP)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cs-CZ" sz="2400" dirty="0" smtClean="0"/>
                        <a:t>zařadit opatření vedoucí k eliminaci negativ. vlivů na ŽP: výsadba, ekolog. a šetrné technologie, recyklované materiály, obnovitelné zdroje, stojany/boxy na kola</a:t>
                      </a:r>
                      <a:endParaRPr lang="cs-CZ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b</a:t>
                      </a:r>
                      <a:endParaRPr lang="cs-CZ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2231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ü"/>
                      </a:pPr>
                      <a:r>
                        <a:rPr lang="cs-CZ" sz="2400" b="1" dirty="0" smtClean="0"/>
                        <a:t>Intenzita dopravy v místě realizace projektu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cs-CZ" sz="2400" dirty="0" smtClean="0"/>
                        <a:t>popsat do kap. 2 Podrobný popis projektu (SP)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cs-CZ" sz="2400" dirty="0" smtClean="0"/>
                        <a:t>dle Celostátního sčítání dopravy v roce 2016 (zdroj: web ŘSD)</a:t>
                      </a:r>
                    </a:p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cs-CZ" sz="2400" dirty="0" smtClean="0"/>
                        <a:t>5001 a více/24h, 3001-5000/24h, 1001-3000/24h, 0-1000/24h nebo místní komunikace</a:t>
                      </a:r>
                      <a:endParaRPr lang="cs-CZ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 b</a:t>
                      </a:r>
                      <a:endParaRPr lang="cs-CZ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8250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262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6760" y="283931"/>
            <a:ext cx="10515600" cy="1325563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Kritéria věcného hodnocení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68673328"/>
              </p:ext>
            </p:extLst>
          </p:nvPr>
        </p:nvGraphicFramePr>
        <p:xfrm>
          <a:off x="746760" y="1335174"/>
          <a:ext cx="10226040" cy="457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11887">
                  <a:extLst>
                    <a:ext uri="{9D8B030D-6E8A-4147-A177-3AD203B41FA5}">
                      <a16:colId xmlns:a16="http://schemas.microsoft.com/office/drawing/2014/main" val="427939908"/>
                    </a:ext>
                  </a:extLst>
                </a:gridCol>
                <a:gridCol w="1014153">
                  <a:extLst>
                    <a:ext uri="{9D8B030D-6E8A-4147-A177-3AD203B41FA5}">
                      <a16:colId xmlns:a16="http://schemas.microsoft.com/office/drawing/2014/main" val="647988703"/>
                    </a:ext>
                  </a:extLst>
                </a:gridCol>
              </a:tblGrid>
              <a:tr h="427124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ü"/>
                      </a:pPr>
                      <a:r>
                        <a:rPr lang="cs-CZ" sz="2400" b="1" dirty="0" smtClean="0"/>
                        <a:t>Míra dopadu realizace projektu na bezpečnost občanů</a:t>
                      </a:r>
                    </a:p>
                    <a:p>
                      <a:pPr marL="800100" lvl="1" indent="-342900" algn="l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cs-CZ" sz="2400" dirty="0" smtClean="0"/>
                        <a:t>popsat do kap. 2 Podrobný popis projektu (SP)</a:t>
                      </a:r>
                    </a:p>
                    <a:p>
                      <a:pPr marL="800100" lvl="1" indent="-342900" algn="l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cs-CZ" sz="2400" dirty="0" smtClean="0"/>
                        <a:t>žadatel popíše jakým způsobem projekt ovlivní bezpečnost občanů</a:t>
                      </a:r>
                    </a:p>
                    <a:p>
                      <a:pPr marL="800100" lvl="1" indent="-342900" algn="l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cs-CZ" sz="2400" dirty="0" smtClean="0"/>
                        <a:t>uvede, zda bude mít vliv na bezpečnost občanů jedné nebo více obcí (a obce vyjmenuje)</a:t>
                      </a:r>
                      <a:endParaRPr lang="cs-CZ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b</a:t>
                      </a:r>
                      <a:endParaRPr lang="cs-CZ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2231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Wingdings" panose="05000000000000000000" pitchFamily="2" charset="2"/>
                        <a:buChar char="ü"/>
                      </a:pPr>
                      <a:r>
                        <a:rPr lang="cs-CZ" sz="2400" b="1" dirty="0" smtClean="0"/>
                        <a:t>Projekt zajišťuje přístup k centru obce či objektu občanské vybavenosti</a:t>
                      </a:r>
                    </a:p>
                    <a:p>
                      <a:pPr marL="800100" lvl="1" indent="-342900" algn="l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cs-CZ" sz="2400" dirty="0" smtClean="0"/>
                        <a:t>popsat do kap. 2 Podrobný popis projektu (SP)</a:t>
                      </a:r>
                    </a:p>
                    <a:p>
                      <a:pPr marL="800100" lvl="1" indent="-342900" algn="l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cs-CZ" sz="2400" dirty="0" smtClean="0"/>
                        <a:t>Centrum obce, budovy zdravotních zařízení nebo </a:t>
                      </a:r>
                      <a:r>
                        <a:rPr lang="cs-CZ" sz="2400" dirty="0" err="1" smtClean="0"/>
                        <a:t>sociál.služeb</a:t>
                      </a:r>
                      <a:r>
                        <a:rPr lang="cs-CZ" sz="2400" dirty="0" smtClean="0"/>
                        <a:t>, objekty veřejné dopravy, objekty zajišťující služby, administrativní budovy, budovy škol, </a:t>
                      </a:r>
                      <a:r>
                        <a:rPr lang="cs-CZ" sz="2400" dirty="0" err="1" smtClean="0"/>
                        <a:t>volnočas</a:t>
                      </a:r>
                      <a:r>
                        <a:rPr lang="cs-CZ" sz="2400" dirty="0" smtClean="0"/>
                        <a:t>. a kulturních aktivit, církevní budovy, objekty cestovního ruchu</a:t>
                      </a:r>
                      <a:endParaRPr lang="cs-CZ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</a:t>
                      </a:r>
                      <a:r>
                        <a:rPr lang="cs-CZ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cs-CZ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8250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659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7128</TotalTime>
  <Words>898</Words>
  <Application>Microsoft Office PowerPoint</Application>
  <PresentationFormat>Širokoúhlá obrazovka</PresentationFormat>
  <Paragraphs>121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Motiv Office</vt:lpstr>
      <vt:lpstr>Prezentace aplikace PowerPoint</vt:lpstr>
      <vt:lpstr>7.výzva – IROP – Bezpečnost v obcích</vt:lpstr>
      <vt:lpstr>7.výzva – IROP – Bezpečnost v obcích</vt:lpstr>
      <vt:lpstr>Povinné přílohy</vt:lpstr>
      <vt:lpstr>Studie proveditelnosti</vt:lpstr>
      <vt:lpstr>Časté chyby</vt:lpstr>
      <vt:lpstr>Doporučení</vt:lpstr>
      <vt:lpstr>Kritéria věcného hodnocení</vt:lpstr>
      <vt:lpstr>Kritéria věcného hodnocení</vt:lpstr>
      <vt:lpstr>Kritéria věcného hodnocení</vt:lpstr>
      <vt:lpstr>Kontakty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mas-daniela</dc:creator>
  <cp:lastModifiedBy>Daniela Dvořáková</cp:lastModifiedBy>
  <cp:revision>82</cp:revision>
  <cp:lastPrinted>2019-06-19T13:18:42Z</cp:lastPrinted>
  <dcterms:created xsi:type="dcterms:W3CDTF">2019-06-05T06:33:37Z</dcterms:created>
  <dcterms:modified xsi:type="dcterms:W3CDTF">2020-10-02T13:57:18Z</dcterms:modified>
</cp:coreProperties>
</file>